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304" r:id="rId3"/>
    <p:sldId id="320" r:id="rId4"/>
    <p:sldId id="321" r:id="rId5"/>
    <p:sldId id="302" r:id="rId6"/>
    <p:sldId id="333" r:id="rId7"/>
    <p:sldId id="307" r:id="rId8"/>
    <p:sldId id="299" r:id="rId9"/>
    <p:sldId id="311" r:id="rId10"/>
    <p:sldId id="335" r:id="rId11"/>
    <p:sldId id="336" r:id="rId12"/>
    <p:sldId id="337" r:id="rId13"/>
    <p:sldId id="342" r:id="rId14"/>
    <p:sldId id="339" r:id="rId15"/>
    <p:sldId id="324" r:id="rId16"/>
    <p:sldId id="274" r:id="rId17"/>
    <p:sldId id="340" r:id="rId18"/>
    <p:sldId id="275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8BD"/>
    <a:srgbClr val="60A9D6"/>
    <a:srgbClr val="FA1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A1DF0E-B411-440C-98DA-94C07F371D57}">
  <a:tblStyle styleId="{FFA1DF0E-B411-440C-98DA-94C07F371D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6675" autoAdjust="0"/>
  </p:normalViewPr>
  <p:slideViewPr>
    <p:cSldViewPr snapToGrid="0" snapToObjects="1">
      <p:cViewPr>
        <p:scale>
          <a:sx n="158" d="100"/>
          <a:sy n="158" d="100"/>
        </p:scale>
        <p:origin x="76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04783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1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d4875e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d4875e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6488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d4875e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d4875e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43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d4875e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d4875e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719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d4875e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d4875e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73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d4875e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d4875e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1443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d4875e6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d4875e6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497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d4875e6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d4875e6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271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d4875e6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d4875e6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7080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d4875e6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d4875e6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93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93000ec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93000ec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5740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93000ec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93000ec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6658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93000ec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93000ec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235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93000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93000e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943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d4875e64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d4875e64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919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d4875e64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d4875e64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9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d4875e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d4875e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AL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endParaRPr lang="en-CA" altLang="zh-CN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accuracy-query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83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d4875e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d4875e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14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tif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tif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223262" y="2198538"/>
            <a:ext cx="6908018" cy="913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Learning: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3200" b="1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84AB4D-34CC-E047-9719-A24462F21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3545345"/>
            <a:ext cx="8520600" cy="1193903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Andy Wang</a:t>
            </a:r>
          </a:p>
          <a:p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403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A" altLang="zh-C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ject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25, 2021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建筑的摆设布局&#10;&#10;描述已自动生成">
            <a:extLst>
              <a:ext uri="{FF2B5EF4-FFF2-40B4-BE49-F238E27FC236}">
                <a16:creationId xmlns:a16="http://schemas.microsoft.com/office/drawing/2014/main" id="{C565BD23-87FD-8C4E-9D84-496D6F73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5198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F4BE86-9883-0349-BFCC-0C263554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517" y="74289"/>
            <a:ext cx="1710146" cy="4081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8A0C46-97EA-D844-95B8-51A553075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064" y="3332155"/>
            <a:ext cx="2213317" cy="151981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8FBDB0-BE28-AB4E-9BB5-3B40E043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3" y="3290856"/>
            <a:ext cx="2186837" cy="151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Uncertainty: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iterations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图片 6">
            <a:hlinkClick r:id="" action="ppaction://noaction"/>
            <a:extLst>
              <a:ext uri="{FF2B5EF4-FFF2-40B4-BE49-F238E27FC236}">
                <a16:creationId xmlns:a16="http://schemas.microsoft.com/office/drawing/2014/main" id="{C4211050-4ACB-C245-B153-533138C4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D7322947-318A-7F4D-988E-265712B8A30C}"/>
              </a:ext>
            </a:extLst>
          </p:cNvPr>
          <p:cNvSpPr/>
          <p:nvPr/>
        </p:nvSpPr>
        <p:spPr>
          <a:xfrm>
            <a:off x="5923126" y="2960305"/>
            <a:ext cx="157498" cy="217133"/>
          </a:xfrm>
          <a:prstGeom prst="rightArrow">
            <a:avLst/>
          </a:prstGeom>
          <a:solidFill>
            <a:srgbClr val="2578BD"/>
          </a:solidFill>
          <a:ln>
            <a:solidFill>
              <a:srgbClr val="25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40D5CA6-D5BF-7B45-9FA1-5EDDF55D9114}"/>
              </a:ext>
            </a:extLst>
          </p:cNvPr>
          <p:cNvSpPr/>
          <p:nvPr/>
        </p:nvSpPr>
        <p:spPr>
          <a:xfrm>
            <a:off x="2988094" y="2960305"/>
            <a:ext cx="157498" cy="217133"/>
          </a:xfrm>
          <a:prstGeom prst="rightArrow">
            <a:avLst/>
          </a:prstGeom>
          <a:solidFill>
            <a:srgbClr val="2578BD"/>
          </a:solidFill>
          <a:ln>
            <a:solidFill>
              <a:srgbClr val="25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63D77-2753-EB41-BECC-71BBCAEEC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0" y="2103234"/>
            <a:ext cx="2867994" cy="2148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996C0B-8922-8446-9F96-9F01BF411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628" y="2102441"/>
            <a:ext cx="2770655" cy="214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99D369-5E4D-5D4E-9742-F8FBEAD56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563" y="2102441"/>
            <a:ext cx="2799202" cy="2149200"/>
          </a:xfrm>
          <a:prstGeom prst="rect">
            <a:avLst/>
          </a:prstGeom>
        </p:spPr>
      </p:pic>
      <p:sp>
        <p:nvSpPr>
          <p:cNvPr id="32" name="Google Shape;88;p16">
            <a:extLst>
              <a:ext uri="{FF2B5EF4-FFF2-40B4-BE49-F238E27FC236}">
                <a16:creationId xmlns:a16="http://schemas.microsoft.com/office/drawing/2014/main" id="{9A902435-DE4D-3C4A-989E-925299F1C6F9}"/>
              </a:ext>
            </a:extLst>
          </p:cNvPr>
          <p:cNvSpPr txBox="1">
            <a:spLocks/>
          </p:cNvSpPr>
          <p:nvPr/>
        </p:nvSpPr>
        <p:spPr>
          <a:xfrm>
            <a:off x="311700" y="1098890"/>
            <a:ext cx="8520600" cy="65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boundary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changes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dramatically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41B53B-94B1-6A45-8D42-9379FA5A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195" y="1908584"/>
            <a:ext cx="2499091" cy="193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A4165D-80AA-5049-8571-10DB610FB8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071" y="1916159"/>
            <a:ext cx="2560582" cy="172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C00AC2-A6F5-F243-AA46-77C2650C0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316" y="1908584"/>
            <a:ext cx="2347200" cy="1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Uncertainty: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iterations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图片 6">
            <a:hlinkClick r:id="" action="ppaction://noaction"/>
            <a:extLst>
              <a:ext uri="{FF2B5EF4-FFF2-40B4-BE49-F238E27FC236}">
                <a16:creationId xmlns:a16="http://schemas.microsoft.com/office/drawing/2014/main" id="{C4211050-4ACB-C245-B153-533138C4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CAFFAA-E1F9-5D4E-A1C0-DB654125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84" y="2289947"/>
            <a:ext cx="3213455" cy="2386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9C67-BCC2-E44A-81A0-C83D61DC6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638" y="2289947"/>
            <a:ext cx="3236734" cy="2386800"/>
          </a:xfrm>
          <a:prstGeom prst="rect">
            <a:avLst/>
          </a:prstGeom>
        </p:spPr>
      </p:pic>
      <p:sp>
        <p:nvSpPr>
          <p:cNvPr id="26" name="Google Shape;88;p16">
            <a:extLst>
              <a:ext uri="{FF2B5EF4-FFF2-40B4-BE49-F238E27FC236}">
                <a16:creationId xmlns:a16="http://schemas.microsoft.com/office/drawing/2014/main" id="{20BEE4FF-E9A2-784A-AABE-F3C9A1DE1B3E}"/>
              </a:ext>
            </a:extLst>
          </p:cNvPr>
          <p:cNvSpPr txBox="1">
            <a:spLocks/>
          </p:cNvSpPr>
          <p:nvPr/>
        </p:nvSpPr>
        <p:spPr>
          <a:xfrm>
            <a:off x="311700" y="1098890"/>
            <a:ext cx="8520600" cy="79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Predictions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become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stable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several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queries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CA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ct val="100000"/>
              </a:lnSpc>
              <a:spcBef>
                <a:spcPts val="700"/>
              </a:spcBef>
            </a:pP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Achieve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much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smaller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</a:t>
            </a:r>
            <a:endParaRPr lang="en-CA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8D12BE-B87D-3046-84D5-A920F2CE5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237" y="2107547"/>
            <a:ext cx="2367333" cy="1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8E2D0-CFFB-6842-A5F6-80F72B6E2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243" y="2117313"/>
            <a:ext cx="2314017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0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Random: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iterations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1,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2,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图片 6">
            <a:hlinkClick r:id="" action="ppaction://noaction"/>
            <a:extLst>
              <a:ext uri="{FF2B5EF4-FFF2-40B4-BE49-F238E27FC236}">
                <a16:creationId xmlns:a16="http://schemas.microsoft.com/office/drawing/2014/main" id="{C4211050-4ACB-C245-B153-533138C4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D7322947-318A-7F4D-988E-265712B8A30C}"/>
              </a:ext>
            </a:extLst>
          </p:cNvPr>
          <p:cNvSpPr/>
          <p:nvPr/>
        </p:nvSpPr>
        <p:spPr>
          <a:xfrm>
            <a:off x="5977399" y="3328052"/>
            <a:ext cx="157498" cy="217133"/>
          </a:xfrm>
          <a:prstGeom prst="rightArrow">
            <a:avLst/>
          </a:prstGeom>
          <a:solidFill>
            <a:srgbClr val="2578BD"/>
          </a:solidFill>
          <a:ln>
            <a:solidFill>
              <a:srgbClr val="25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40D5CA6-D5BF-7B45-9FA1-5EDDF55D9114}"/>
              </a:ext>
            </a:extLst>
          </p:cNvPr>
          <p:cNvSpPr/>
          <p:nvPr/>
        </p:nvSpPr>
        <p:spPr>
          <a:xfrm>
            <a:off x="2988094" y="3328052"/>
            <a:ext cx="157498" cy="217133"/>
          </a:xfrm>
          <a:prstGeom prst="rightArrow">
            <a:avLst/>
          </a:prstGeom>
          <a:solidFill>
            <a:srgbClr val="2578BD"/>
          </a:solidFill>
          <a:ln>
            <a:solidFill>
              <a:srgbClr val="25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88;p16">
            <a:extLst>
              <a:ext uri="{FF2B5EF4-FFF2-40B4-BE49-F238E27FC236}">
                <a16:creationId xmlns:a16="http://schemas.microsoft.com/office/drawing/2014/main" id="{9A902435-DE4D-3C4A-989E-925299F1C6F9}"/>
              </a:ext>
            </a:extLst>
          </p:cNvPr>
          <p:cNvSpPr txBox="1">
            <a:spLocks/>
          </p:cNvSpPr>
          <p:nvPr/>
        </p:nvSpPr>
        <p:spPr>
          <a:xfrm>
            <a:off x="311700" y="1098890"/>
            <a:ext cx="8520600" cy="65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iteration,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r>
              <a:rPr lang="zh-CN" altLang="en-US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CA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ct val="100000"/>
              </a:lnSpc>
              <a:spcBef>
                <a:spcPts val="700"/>
              </a:spcBef>
            </a:pP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boundary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changes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gradually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C0E80-6482-C944-8E16-8957F23A9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9"/>
          <a:stretch/>
        </p:blipFill>
        <p:spPr>
          <a:xfrm>
            <a:off x="119306" y="2423160"/>
            <a:ext cx="2868788" cy="2260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16F881-DF34-B148-B0EE-E4E0CA84BB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2" t="6690"/>
          <a:stretch/>
        </p:blipFill>
        <p:spPr>
          <a:xfrm>
            <a:off x="3165469" y="2442523"/>
            <a:ext cx="2790039" cy="2260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C680D-72A3-2049-B9DC-97035D04A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1" y="2271876"/>
            <a:ext cx="1921129" cy="15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982D8-4704-5E43-B78C-E0361BDE2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413" y="2286678"/>
            <a:ext cx="2001176" cy="151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40B4EE-2A21-0A44-961E-A60D914F44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35" t="6006"/>
          <a:stretch/>
        </p:blipFill>
        <p:spPr>
          <a:xfrm>
            <a:off x="6158834" y="2416937"/>
            <a:ext cx="2868788" cy="23222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8FCE95-132E-DD4B-B3CE-5EF51D464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6024" y="2278147"/>
            <a:ext cx="1966945" cy="14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5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Power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Randomization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图片 6">
            <a:hlinkClick r:id="" action="ppaction://noaction"/>
            <a:extLst>
              <a:ext uri="{FF2B5EF4-FFF2-40B4-BE49-F238E27FC236}">
                <a16:creationId xmlns:a16="http://schemas.microsoft.com/office/drawing/2014/main" id="{C4211050-4ACB-C245-B153-533138C4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sp>
        <p:nvSpPr>
          <p:cNvPr id="32" name="Google Shape;88;p16">
            <a:extLst>
              <a:ext uri="{FF2B5EF4-FFF2-40B4-BE49-F238E27FC236}">
                <a16:creationId xmlns:a16="http://schemas.microsoft.com/office/drawing/2014/main" id="{9A902435-DE4D-3C4A-989E-925299F1C6F9}"/>
              </a:ext>
            </a:extLst>
          </p:cNvPr>
          <p:cNvSpPr txBox="1">
            <a:spLocks/>
          </p:cNvSpPr>
          <p:nvPr/>
        </p:nvSpPr>
        <p:spPr>
          <a:xfrm>
            <a:off x="311700" y="1098890"/>
            <a:ext cx="8520600" cy="78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zh-CN" altLang="en-US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r>
              <a:rPr lang="zh-CN" altLang="en-US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always</a:t>
            </a:r>
            <a:r>
              <a:rPr lang="zh-CN" altLang="en-US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zh-CN" altLang="en-US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than</a:t>
            </a:r>
            <a:r>
              <a:rPr lang="zh-CN" altLang="en-US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random?</a:t>
            </a:r>
            <a:endParaRPr lang="en-CA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competitive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real-world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settings</a:t>
            </a:r>
            <a:endParaRPr lang="en-US" altLang="zh-CN" i="1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88F1E-0767-3F40-B351-1623723A3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23" y="2115825"/>
            <a:ext cx="3679958" cy="2450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7013E7-95F2-3143-B2E0-1DC04EEFA14D}"/>
              </a:ext>
            </a:extLst>
          </p:cNvPr>
          <p:cNvSpPr txBox="1"/>
          <p:nvPr/>
        </p:nvSpPr>
        <p:spPr>
          <a:xfrm>
            <a:off x="3100647" y="4615879"/>
            <a:ext cx="1770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Yang,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al.,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(2018)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8E8A2-5552-614D-A8DD-67A93796E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257" y="2115824"/>
            <a:ext cx="2926617" cy="2450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9F802B-F9FD-C046-8906-F069FB610E97}"/>
              </a:ext>
            </a:extLst>
          </p:cNvPr>
          <p:cNvSpPr txBox="1"/>
          <p:nvPr/>
        </p:nvSpPr>
        <p:spPr>
          <a:xfrm>
            <a:off x="6286964" y="4623376"/>
            <a:ext cx="213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E. Ramirez-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Loaiza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(2017)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51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AL: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vs.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图片 6">
            <a:hlinkClick r:id="" action="ppaction://noaction"/>
            <a:extLst>
              <a:ext uri="{FF2B5EF4-FFF2-40B4-BE49-F238E27FC236}">
                <a16:creationId xmlns:a16="http://schemas.microsoft.com/office/drawing/2014/main" id="{C4211050-4ACB-C245-B153-533138C4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sp>
        <p:nvSpPr>
          <p:cNvPr id="32" name="Google Shape;88;p16">
            <a:extLst>
              <a:ext uri="{FF2B5EF4-FFF2-40B4-BE49-F238E27FC236}">
                <a16:creationId xmlns:a16="http://schemas.microsoft.com/office/drawing/2014/main" id="{9A902435-DE4D-3C4A-989E-925299F1C6F9}"/>
              </a:ext>
            </a:extLst>
          </p:cNvPr>
          <p:cNvSpPr txBox="1">
            <a:spLocks/>
          </p:cNvSpPr>
          <p:nvPr/>
        </p:nvSpPr>
        <p:spPr>
          <a:xfrm>
            <a:off x="311700" y="1098890"/>
            <a:ext cx="8520600" cy="128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About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¼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fewer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amount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endParaRPr lang="en-CA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ct val="100000"/>
              </a:lnSpc>
              <a:spcBef>
                <a:spcPts val="700"/>
              </a:spcBef>
            </a:pP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big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difference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</a:p>
          <a:p>
            <a:pPr marL="285750" indent="-285750">
              <a:lnSpc>
                <a:spcPct val="100000"/>
              </a:lnSpc>
              <a:spcBef>
                <a:spcPts val="700"/>
              </a:spcBef>
            </a:pP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Why</a:t>
            </a:r>
            <a:r>
              <a:rPr lang="zh-CN" altLang="en-US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not</a:t>
            </a:r>
            <a:r>
              <a:rPr lang="zh-CN" altLang="en-US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13544-60D2-3940-8DE2-AAD47892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78" y="2442133"/>
            <a:ext cx="3197643" cy="2212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D0AB9C-0EE2-CF42-9FB9-AF7CEB89E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652" y="2442133"/>
            <a:ext cx="2828302" cy="22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2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8" name="Google Shape;348;p31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1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355" name="Google Shape;355;p31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图片 10">
            <a:hlinkClick r:id="" action="ppaction://noaction"/>
            <a:extLst>
              <a:ext uri="{FF2B5EF4-FFF2-40B4-BE49-F238E27FC236}">
                <a16:creationId xmlns:a16="http://schemas.microsoft.com/office/drawing/2014/main" id="{361F68EC-1D29-3D46-AEF9-BAE68552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sp>
        <p:nvSpPr>
          <p:cNvPr id="23" name="Google Shape;88;p16">
            <a:extLst>
              <a:ext uri="{FF2B5EF4-FFF2-40B4-BE49-F238E27FC236}">
                <a16:creationId xmlns:a16="http://schemas.microsoft.com/office/drawing/2014/main" id="{6B54D80C-6D2C-4F44-9AB3-D4A9FDDDB708}"/>
              </a:ext>
            </a:extLst>
          </p:cNvPr>
          <p:cNvSpPr txBox="1">
            <a:spLocks/>
          </p:cNvSpPr>
          <p:nvPr/>
        </p:nvSpPr>
        <p:spPr>
          <a:xfrm>
            <a:off x="311700" y="1114397"/>
            <a:ext cx="8520600" cy="368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AL: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build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smaller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</a:t>
            </a:r>
          </a:p>
          <a:p>
            <a:pPr marL="342900">
              <a:lnSpc>
                <a:spcPct val="100000"/>
              </a:lnSpc>
            </a:pPr>
            <a:endParaRPr lang="en-US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Develop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pipeline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with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two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baseline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</a:p>
          <a:p>
            <a:pPr marL="800100"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</a:p>
          <a:p>
            <a:pPr marL="800100"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Visualization: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vs.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endParaRPr lang="en-US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Observed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randomization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</a:p>
          <a:p>
            <a:pPr marL="800100"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Still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question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propose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sz="16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safe</a:t>
            </a:r>
            <a:r>
              <a:rPr lang="zh-CN" altLang="en-US" sz="16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</a:p>
          <a:p>
            <a:pPr marL="342900">
              <a:lnSpc>
                <a:spcPct val="10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AL:</a:t>
            </a:r>
            <a:r>
              <a:rPr lang="zh-CN" alt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zh-CN" alt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vs.</a:t>
            </a:r>
            <a:r>
              <a:rPr lang="zh-CN" alt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</a:p>
          <a:p>
            <a:pPr marL="482600" lvl="1" indent="0">
              <a:lnSpc>
                <a:spcPct val="100000"/>
              </a:lnSpc>
              <a:spcBef>
                <a:spcPts val="1000"/>
              </a:spcBef>
              <a:buNone/>
            </a:pPr>
            <a:endParaRPr lang="en-US" altLang="zh-CN" sz="16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011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Future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Directions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Open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8" name="Google Shape;348;p31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1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355" name="Google Shape;355;p31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88;p16">
            <a:extLst>
              <a:ext uri="{FF2B5EF4-FFF2-40B4-BE49-F238E27FC236}">
                <a16:creationId xmlns:a16="http://schemas.microsoft.com/office/drawing/2014/main" id="{6D8FDC98-CB72-4F4D-8205-11F201E0A1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10876"/>
            <a:ext cx="8375100" cy="3455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experiments: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CN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>
              <a:lnSpc>
                <a:spcPct val="100000"/>
              </a:lnSpc>
            </a:pPr>
            <a:r>
              <a:rPr lang="en-US" altLang="zh-CN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larger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(&gt;2-D)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other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classifiers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(e.g.,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SVM)</a:t>
            </a:r>
            <a:endParaRPr lang="en-US" sz="20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more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algorithms, collect them, and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develop</a:t>
            </a:r>
            <a:r>
              <a:rPr lang="zh-CN" altLang="en-US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</a:t>
            </a:r>
            <a:r>
              <a:rPr lang="zh-CN" altLang="en-US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zh-CN" altLang="en-US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package</a:t>
            </a:r>
          </a:p>
          <a:p>
            <a:pPr marL="800100" lvl="1">
              <a:lnSpc>
                <a:spcPct val="100000"/>
              </a:lnSpc>
            </a:pPr>
            <a:endParaRPr lang="en-US" altLang="zh-CN" sz="800" i="1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algorithms:</a:t>
            </a:r>
          </a:p>
          <a:p>
            <a:pPr marL="800100" lvl="1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Think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about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why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such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competitive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</a:p>
          <a:p>
            <a:pPr marL="800100" lvl="1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Discover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how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much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degree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randomization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necessary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endParaRPr lang="en-US" altLang="zh-CN" sz="20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Extend AL to a multidisciplinary area collaborating with Statistics</a:t>
            </a:r>
            <a:endParaRPr lang="en-US" altLang="zh-CN" sz="12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图片 10">
            <a:hlinkClick r:id="" action="ppaction://noaction"/>
            <a:extLst>
              <a:ext uri="{FF2B5EF4-FFF2-40B4-BE49-F238E27FC236}">
                <a16:creationId xmlns:a16="http://schemas.microsoft.com/office/drawing/2014/main" id="{361F68EC-1D29-3D46-AEF9-BAE68552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Affiliations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Acknowledgments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4" name="Google Shape;364;p32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图片 5">
            <a:hlinkClick r:id="" action="ppaction://noaction"/>
            <a:extLst>
              <a:ext uri="{FF2B5EF4-FFF2-40B4-BE49-F238E27FC236}">
                <a16:creationId xmlns:a16="http://schemas.microsoft.com/office/drawing/2014/main" id="{DCDBB800-DA68-EC46-A278-239760AA0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sp>
        <p:nvSpPr>
          <p:cNvPr id="9" name="Google Shape;88;p16">
            <a:extLst>
              <a:ext uri="{FF2B5EF4-FFF2-40B4-BE49-F238E27FC236}">
                <a16:creationId xmlns:a16="http://schemas.microsoft.com/office/drawing/2014/main" id="{384217A1-2DE8-AF41-B1E9-4C004A2C6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10876"/>
            <a:ext cx="8375100" cy="3455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400"/>
              </a:spcBef>
            </a:pPr>
            <a:r>
              <a:rPr lang="en-US" altLang="zh-CN" sz="20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STAT</a:t>
            </a:r>
            <a:r>
              <a:rPr lang="zh-CN" altLang="en-US" sz="20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403</a:t>
            </a:r>
            <a:r>
              <a:rPr lang="zh-CN" altLang="en-US" sz="20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Sampling and Experimental Design;</a:t>
            </a:r>
            <a:r>
              <a:rPr lang="zh-CN" altLang="en-US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Prof.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Liangliang</a:t>
            </a:r>
            <a:r>
              <a:rPr lang="en-US" altLang="zh-CN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Wang)</a:t>
            </a:r>
            <a:endParaRPr lang="en-CA" altLang="zh-CN" sz="20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>
              <a:lnSpc>
                <a:spcPct val="100000"/>
              </a:lnSpc>
              <a:spcBef>
                <a:spcPts val="1200"/>
              </a:spcBef>
            </a:pPr>
            <a:r>
              <a:rPr lang="en-US" altLang="zh-CN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Sampling,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  <a:endParaRPr lang="en-CA" altLang="zh-CN" sz="16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Experiment</a:t>
            </a:r>
            <a:r>
              <a:rPr lang="zh-CN" altLang="en-US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Optimal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Experimental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lang="en-CA" altLang="zh-CN" sz="16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Logistic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</a:p>
          <a:p>
            <a:pPr marL="80010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Iris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Tutorial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  <a:p>
            <a:pPr marL="342900"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CMPT 419 </a:t>
            </a:r>
            <a:r>
              <a:rPr 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r>
              <a:rPr lang="en-US" altLang="zh-CN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r>
              <a:rPr 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Prof. Greg Mori)</a:t>
            </a:r>
          </a:p>
          <a:p>
            <a:pPr marL="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STAT 452 </a:t>
            </a:r>
            <a:r>
              <a:rPr 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Statistical Learning</a:t>
            </a:r>
            <a:r>
              <a:rPr lang="en-US" altLang="zh-CN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r>
              <a:rPr lang="zh-CN" altLang="en-US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Prof. Tom </a:t>
            </a:r>
            <a:r>
              <a:rPr lang="en-US" sz="2000" dirty="0" err="1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Loughin</a:t>
            </a:r>
            <a:r>
              <a:rPr 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CMPT 459 </a:t>
            </a:r>
            <a:r>
              <a:rPr 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Mining</a:t>
            </a:r>
            <a:r>
              <a:rPr lang="en-US" altLang="zh-CN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r>
              <a:rPr lang="zh-CN" altLang="en-US" sz="2000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Prof. Martin Ester)</a:t>
            </a:r>
          </a:p>
          <a:p>
            <a:pPr marL="342900"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53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Selected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4" name="Google Shape;364;p32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8;p16">
            <a:extLst>
              <a:ext uri="{FF2B5EF4-FFF2-40B4-BE49-F238E27FC236}">
                <a16:creationId xmlns:a16="http://schemas.microsoft.com/office/drawing/2014/main" id="{DA13FC53-ED5A-2E40-9C06-B3295E34A9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7047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100000"/>
              </a:lnSpc>
            </a:pP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Yazhou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 and Marco 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Loog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 benchmark and comparison of active learning for logistic regression.</a:t>
            </a:r>
            <a:r>
              <a:rPr lang="en-CA" sz="1400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Pattern Recognition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83:401–415, 2018.</a:t>
            </a:r>
          </a:p>
          <a:p>
            <a:pPr marL="342900">
              <a:lnSpc>
                <a:spcPct val="100000"/>
              </a:lnSpc>
            </a:pPr>
            <a:endParaRPr lang="en-CA"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Maria Ramirez-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Loaiza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Manali Sharma, 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Geet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Kumar, and Mustafa 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Bilgic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Active learning: an empirical study of common baselines. </a:t>
            </a:r>
            <a:r>
              <a:rPr lang="en-CA" sz="1400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Mining and Knowledge Discovery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31, 03 2017.</a:t>
            </a:r>
          </a:p>
          <a:p>
            <a:pPr marL="342900">
              <a:lnSpc>
                <a:spcPct val="100000"/>
              </a:lnSpc>
            </a:pPr>
            <a:endParaRPr lang="en-CA"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Burr Settles. Active learning literature survey. University of Wisconsin, Madison, 52, 07 2010.</a:t>
            </a:r>
          </a:p>
          <a:p>
            <a:pPr marL="0" indent="0">
              <a:lnSpc>
                <a:spcPct val="100000"/>
              </a:lnSpc>
              <a:buNone/>
            </a:pPr>
            <a:endParaRPr lang="en-CA"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Yao-Yuan Yang, Shao-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Chuan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Lee, Yu-An Chung, Tung-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Wu, Si-An Chen, and 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Hsuan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-Tien Lin. 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libact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Pool- based active learning in python. Technical report, National Taiwan University, 10 2017. available as 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arXiv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preprint https://</a:t>
            </a:r>
            <a:r>
              <a:rPr lang="en-CA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arxiv.org</a:t>
            </a:r>
            <a:r>
              <a:rPr lang="en-CA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/abs/1710.00379.</a:t>
            </a:r>
          </a:p>
          <a:p>
            <a:pPr marL="342900">
              <a:lnSpc>
                <a:spcPct val="100000"/>
              </a:lnSpc>
            </a:pPr>
            <a:endParaRPr lang="en-CA"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endParaRPr lang="en-CA"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endParaRPr lang="en-CA"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endParaRPr sz="14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图片 5">
            <a:hlinkClick r:id="" action="ppaction://noaction"/>
            <a:extLst>
              <a:ext uri="{FF2B5EF4-FFF2-40B4-BE49-F238E27FC236}">
                <a16:creationId xmlns:a16="http://schemas.microsoft.com/office/drawing/2014/main" id="{DCDBB800-DA68-EC46-A278-239760AA0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Active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(AL)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图片 13">
            <a:hlinkClick r:id="" action="ppaction://noaction"/>
            <a:extLst>
              <a:ext uri="{FF2B5EF4-FFF2-40B4-BE49-F238E27FC236}">
                <a16:creationId xmlns:a16="http://schemas.microsoft.com/office/drawing/2014/main" id="{CDAA9036-7551-C347-A27B-3FD9DA21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CF1137-40EA-F542-B552-3C7C8A8C6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72" y="1361897"/>
            <a:ext cx="5498565" cy="31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2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1: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图片 13">
            <a:hlinkClick r:id="" action="ppaction://noaction"/>
            <a:extLst>
              <a:ext uri="{FF2B5EF4-FFF2-40B4-BE49-F238E27FC236}">
                <a16:creationId xmlns:a16="http://schemas.microsoft.com/office/drawing/2014/main" id="{CDAA9036-7551-C347-A27B-3FD9DA21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04FE82-29B1-8F4F-A93D-56DEE0C336CF}"/>
              </a:ext>
            </a:extLst>
          </p:cNvPr>
          <p:cNvSpPr/>
          <p:nvPr/>
        </p:nvSpPr>
        <p:spPr>
          <a:xfrm>
            <a:off x="8050685" y="4678307"/>
            <a:ext cx="10933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shorturl.at</a:t>
            </a:r>
            <a:r>
              <a:rPr lang="en-US" sz="800" dirty="0"/>
              <a:t>/lmqE0</a:t>
            </a:r>
          </a:p>
        </p:txBody>
      </p:sp>
      <p:pic>
        <p:nvPicPr>
          <p:cNvPr id="2050" name="Picture 2" descr="Introduction to Active Learning. What is Active Learning? | by Michelle  Zhao | Towards Data Science">
            <a:extLst>
              <a:ext uri="{FF2B5EF4-FFF2-40B4-BE49-F238E27FC236}">
                <a16:creationId xmlns:a16="http://schemas.microsoft.com/office/drawing/2014/main" id="{53CB3326-EB7D-6441-B254-55E32456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18" y="1581575"/>
            <a:ext cx="7470219" cy="268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4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2: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图片 13">
            <a:hlinkClick r:id="" action="ppaction://noaction"/>
            <a:extLst>
              <a:ext uri="{FF2B5EF4-FFF2-40B4-BE49-F238E27FC236}">
                <a16:creationId xmlns:a16="http://schemas.microsoft.com/office/drawing/2014/main" id="{CDAA9036-7551-C347-A27B-3FD9DA21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BB6019-0CBC-E642-A96E-540729044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2"/>
          <a:stretch/>
        </p:blipFill>
        <p:spPr>
          <a:xfrm>
            <a:off x="1404956" y="1335186"/>
            <a:ext cx="7522234" cy="1633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ECE576-C0AB-3F43-924E-9BDA793BD6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10"/>
          <a:stretch/>
        </p:blipFill>
        <p:spPr>
          <a:xfrm>
            <a:off x="1462400" y="3269412"/>
            <a:ext cx="7421061" cy="16045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31EF6A-44B2-B148-AC61-0F2003DD5B08}"/>
              </a:ext>
            </a:extLst>
          </p:cNvPr>
          <p:cNvSpPr/>
          <p:nvPr/>
        </p:nvSpPr>
        <p:spPr>
          <a:xfrm>
            <a:off x="216810" y="1920002"/>
            <a:ext cx="1150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1B6538-F881-D740-861B-5B2A3430099B}"/>
              </a:ext>
            </a:extLst>
          </p:cNvPr>
          <p:cNvSpPr/>
          <p:nvPr/>
        </p:nvSpPr>
        <p:spPr>
          <a:xfrm>
            <a:off x="567616" y="3629117"/>
            <a:ext cx="1093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AL:</a:t>
            </a:r>
            <a:endParaRPr lang="en-US" sz="1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28E43-41F9-3A4B-BDF3-1EA6D6C71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022" y="1110727"/>
            <a:ext cx="1160449" cy="223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95F06-15D7-E248-9567-B5C8AF9E8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260" y="3035412"/>
            <a:ext cx="2237625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9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143" name="Google Shape;143;p19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图片 12">
            <a:hlinkClick r:id="" action="ppaction://noaction"/>
            <a:extLst>
              <a:ext uri="{FF2B5EF4-FFF2-40B4-BE49-F238E27FC236}">
                <a16:creationId xmlns:a16="http://schemas.microsoft.com/office/drawing/2014/main" id="{F3D19D3D-3920-9B48-954C-DE54D71E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sp>
        <p:nvSpPr>
          <p:cNvPr id="15" name="Google Shape;88;p16">
            <a:extLst>
              <a:ext uri="{FF2B5EF4-FFF2-40B4-BE49-F238E27FC236}">
                <a16:creationId xmlns:a16="http://schemas.microsoft.com/office/drawing/2014/main" id="{FE21E234-23C3-C74C-AA3C-261776753D10}"/>
              </a:ext>
            </a:extLst>
          </p:cNvPr>
          <p:cNvSpPr txBox="1">
            <a:spLocks/>
          </p:cNvSpPr>
          <p:nvPr/>
        </p:nvSpPr>
        <p:spPr>
          <a:xfrm>
            <a:off x="311700" y="1114397"/>
            <a:ext cx="802240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Currently,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there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  <a:r>
              <a:rPr lang="zh-CN" altLang="en-US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useable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package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endParaRPr lang="en-US" altLang="zh-CN" b="1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Bring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pain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statisticians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students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enter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field</a:t>
            </a:r>
          </a:p>
          <a:p>
            <a:pPr marL="4826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pipeline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</a:p>
          <a:p>
            <a:pPr marL="80010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Evaluate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whether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appropriate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platform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</a:p>
          <a:p>
            <a:pPr marL="80010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Discover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behavior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baseline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</a:p>
          <a:p>
            <a:pPr marL="80010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Explore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potential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solutions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interesting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</a:p>
          <a:p>
            <a:pPr marL="342900"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DD61C-00F7-9845-A778-D35D57756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171355"/>
            <a:ext cx="925809" cy="802741"/>
          </a:xfrm>
          <a:prstGeom prst="rect">
            <a:avLst/>
          </a:prstGeom>
        </p:spPr>
      </p:pic>
      <p:pic>
        <p:nvPicPr>
          <p:cNvPr id="26" name="Picture 2" descr="GitHub - modAL-python/modAL: A modular active learning framework for Python">
            <a:extLst>
              <a:ext uri="{FF2B5EF4-FFF2-40B4-BE49-F238E27FC236}">
                <a16:creationId xmlns:a16="http://schemas.microsoft.com/office/drawing/2014/main" id="{68D85657-4797-9843-A375-0B230E9D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81" y="2313041"/>
            <a:ext cx="654378" cy="3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9D12E6-B483-1646-8FF4-B6CDC2F80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104" y="2399322"/>
            <a:ext cx="625999" cy="1910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C225BB-26BA-B042-9A9D-472A34977220}"/>
              </a:ext>
            </a:extLst>
          </p:cNvPr>
          <p:cNvSpPr txBox="1"/>
          <p:nvPr/>
        </p:nvSpPr>
        <p:spPr>
          <a:xfrm>
            <a:off x="8298291" y="2302464"/>
            <a:ext cx="84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Alipy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09E911-1F37-1C48-8D07-1DB9E5FDE9F2}"/>
              </a:ext>
            </a:extLst>
          </p:cNvPr>
          <p:cNvCxnSpPr>
            <a:cxnSpLocks/>
          </p:cNvCxnSpPr>
          <p:nvPr/>
        </p:nvCxnSpPr>
        <p:spPr>
          <a:xfrm flipH="1">
            <a:off x="6912438" y="1974096"/>
            <a:ext cx="364220" cy="312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8849A2-2E51-6D4E-8359-AE93720B9359}"/>
              </a:ext>
            </a:extLst>
          </p:cNvPr>
          <p:cNvCxnSpPr>
            <a:cxnSpLocks/>
          </p:cNvCxnSpPr>
          <p:nvPr/>
        </p:nvCxnSpPr>
        <p:spPr>
          <a:xfrm>
            <a:off x="7793177" y="2066037"/>
            <a:ext cx="0" cy="247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30101C-0494-3D46-A3B0-F559923F67C8}"/>
              </a:ext>
            </a:extLst>
          </p:cNvPr>
          <p:cNvCxnSpPr>
            <a:cxnSpLocks/>
          </p:cNvCxnSpPr>
          <p:nvPr/>
        </p:nvCxnSpPr>
        <p:spPr>
          <a:xfrm>
            <a:off x="8286899" y="1972839"/>
            <a:ext cx="382809" cy="33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954EB-AE3C-1549-83B2-96D9CB5FD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569" y="3191402"/>
            <a:ext cx="575355" cy="4256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A754253-1B0E-9C49-9598-537DE3566CF4}"/>
              </a:ext>
            </a:extLst>
          </p:cNvPr>
          <p:cNvSpPr txBox="1"/>
          <p:nvPr/>
        </p:nvSpPr>
        <p:spPr>
          <a:xfrm>
            <a:off x="7629909" y="3963130"/>
            <a:ext cx="19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5C2323-0BA6-2442-A9DA-B5FDF36DD8E9}"/>
              </a:ext>
            </a:extLst>
          </p:cNvPr>
          <p:cNvCxnSpPr>
            <a:cxnSpLocks/>
          </p:cNvCxnSpPr>
          <p:nvPr/>
        </p:nvCxnSpPr>
        <p:spPr>
          <a:xfrm>
            <a:off x="7785060" y="3657599"/>
            <a:ext cx="0" cy="230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83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Querying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Criteria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2" name="Google Shape;232;p25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5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240" name="Google Shape;240;p25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" name="图片 40">
            <a:hlinkClick r:id="" action="ppaction://noaction"/>
            <a:extLst>
              <a:ext uri="{FF2B5EF4-FFF2-40B4-BE49-F238E27FC236}">
                <a16:creationId xmlns:a16="http://schemas.microsoft.com/office/drawing/2014/main" id="{84C49A07-A89D-394D-83A5-2F637C8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66B11-40CD-C745-A9DD-53BE6718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02" y="1667398"/>
            <a:ext cx="69850" cy="95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88;p16">
                <a:extLst>
                  <a:ext uri="{FF2B5EF4-FFF2-40B4-BE49-F238E27FC236}">
                    <a16:creationId xmlns:a16="http://schemas.microsoft.com/office/drawing/2014/main" id="{B92EE10E-623F-834D-AEA6-61E4D116D71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14397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>
                  <a:lnSpc>
                    <a:spcPct val="10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Informativeness</a:t>
                </a:r>
                <a:r>
                  <a:rPr lang="zh-CN" altLang="en-US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 lang="en-US" altLang="zh-CN" dirty="0">
                  <a:solidFill>
                    <a:srgbClr val="000000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80010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chemeClr val="tx1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Uncertainty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on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sample’s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label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𝑌</m:t>
                        </m:r>
                        <m:r>
                          <a:rPr lang="zh-CN" altLang="en-US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 </m:t>
                        </m:r>
                      </m:e>
                    </m:d>
                    <m:r>
                      <a:rPr lang="zh-CN" altLang="en-US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𝑋</m:t>
                    </m:r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altLang="zh-CN" sz="1600" i="1" dirty="0">
                  <a:solidFill>
                    <a:srgbClr val="000000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80010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“Pure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informative”: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zh-CN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𝑌</m:t>
                        </m:r>
                        <m:r>
                          <a:rPr lang="zh-CN" alt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 </m:t>
                        </m:r>
                      </m:e>
                    </m:d>
                    <m:r>
                      <a:rPr lang="zh-CN" altLang="en-US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 </m:t>
                    </m:r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𝑋</m:t>
                    </m:r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)≈</m:t>
                    </m:r>
                  </m:oMath>
                </a14:m>
                <a:r>
                  <a:rPr lang="en-CA" altLang="zh-CN" sz="16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0.5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=&gt;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Uncertainty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Sampling</a:t>
                </a:r>
              </a:p>
              <a:p>
                <a:pPr marL="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b="1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Representativeness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Similarity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to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the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other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neighbor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points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“Pure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representative”: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cluster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representatives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=&gt;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Random</a:t>
                </a:r>
                <a:r>
                  <a:rPr lang="zh-CN" altLang="en-US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Sampling</a:t>
                </a:r>
              </a:p>
              <a:p>
                <a:pPr marL="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Trade-off:</a:t>
                </a:r>
                <a:r>
                  <a:rPr lang="zh-CN" altLang="en-US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find</a:t>
                </a:r>
                <a:r>
                  <a:rPr lang="zh-CN" altLang="en-US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r>
                  <a:rPr lang="zh-CN" altLang="en-US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highlight>
                      <a:schemeClr val="lt1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balance</a:t>
                </a:r>
                <a:endParaRPr lang="en-CA" altLang="zh-CN" dirty="0">
                  <a:solidFill>
                    <a:srgbClr val="000000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2" name="Google Shape;88;p16">
                <a:extLst>
                  <a:ext uri="{FF2B5EF4-FFF2-40B4-BE49-F238E27FC236}">
                    <a16:creationId xmlns:a16="http://schemas.microsoft.com/office/drawing/2014/main" id="{B92EE10E-623F-834D-AEA6-61E4D116D7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14397"/>
                <a:ext cx="8520600" cy="3416400"/>
              </a:xfrm>
              <a:prstGeom prst="rect">
                <a:avLst/>
              </a:prstGeom>
              <a:blipFill>
                <a:blip r:embed="rId5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4">
            <a:extLst>
              <a:ext uri="{FF2B5EF4-FFF2-40B4-BE49-F238E27FC236}">
                <a16:creationId xmlns:a16="http://schemas.microsoft.com/office/drawing/2014/main" id="{AC2C4B3F-F404-0840-9527-50904972E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478" y="1163646"/>
            <a:ext cx="3666123" cy="1358132"/>
          </a:xfrm>
          <a:prstGeom prst="rect">
            <a:avLst/>
          </a:prstGeom>
        </p:spPr>
      </p:pic>
      <p:pic>
        <p:nvPicPr>
          <p:cNvPr id="15" name="图片 5">
            <a:extLst>
              <a:ext uri="{FF2B5EF4-FFF2-40B4-BE49-F238E27FC236}">
                <a16:creationId xmlns:a16="http://schemas.microsoft.com/office/drawing/2014/main" id="{962CA6F3-16ED-9B41-888D-3F870610E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868" y="2811081"/>
            <a:ext cx="3187337" cy="179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Classifier: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Logistic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2" name="Google Shape;232;p25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5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240" name="Google Shape;240;p25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" name="图片 40">
            <a:hlinkClick r:id="" action="ppaction://noaction"/>
            <a:extLst>
              <a:ext uri="{FF2B5EF4-FFF2-40B4-BE49-F238E27FC236}">
                <a16:creationId xmlns:a16="http://schemas.microsoft.com/office/drawing/2014/main" id="{84C49A07-A89D-394D-83A5-2F637C8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66B11-40CD-C745-A9DD-53BE6718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02" y="1667398"/>
            <a:ext cx="69850" cy="95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706ED1-341B-EF45-887A-3CA170465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022288"/>
            <a:ext cx="2921000" cy="622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FBF1CC-D88B-EB45-9DA2-F645BC2AE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3605495"/>
            <a:ext cx="4343400" cy="81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7D081-DA52-FF4D-B955-E179795B1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40" y="1648606"/>
            <a:ext cx="3225800" cy="264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531C0-3FD2-0D46-8803-07510568666E}"/>
              </a:ext>
            </a:extLst>
          </p:cNvPr>
          <p:cNvSpPr txBox="1"/>
          <p:nvPr/>
        </p:nvSpPr>
        <p:spPr>
          <a:xfrm>
            <a:off x="5486400" y="1523634"/>
            <a:ext cx="209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A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osterior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A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robability</a:t>
            </a: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78042E-9A74-E548-8BCD-510C0DB40A2A}"/>
              </a:ext>
            </a:extLst>
          </p:cNvPr>
          <p:cNvSpPr txBox="1"/>
          <p:nvPr/>
        </p:nvSpPr>
        <p:spPr>
          <a:xfrm>
            <a:off x="5791201" y="3184990"/>
            <a:ext cx="209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en-CA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3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BD59A-9E46-3F42-9654-F1F35800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6" y="2409462"/>
            <a:ext cx="3936755" cy="246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42A7B-47A9-CF42-9D9E-D21CBBCA1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562" y="2441448"/>
            <a:ext cx="3928605" cy="2469600"/>
          </a:xfrm>
          <a:prstGeom prst="rect">
            <a:avLst/>
          </a:prstGeom>
        </p:spPr>
      </p:pic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i="1" dirty="0">
                <a:latin typeface="Times New Roman"/>
                <a:ea typeface="Times New Roman"/>
                <a:cs typeface="Times New Roman"/>
                <a:sym typeface="Times New Roman"/>
              </a:rPr>
              <a:t>Iris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88;p16">
            <a:extLst>
              <a:ext uri="{FF2B5EF4-FFF2-40B4-BE49-F238E27FC236}">
                <a16:creationId xmlns:a16="http://schemas.microsoft.com/office/drawing/2014/main" id="{B35270E4-FAD8-2540-BF3F-0EF55B5D44EB}"/>
              </a:ext>
            </a:extLst>
          </p:cNvPr>
          <p:cNvSpPr txBox="1">
            <a:spLocks/>
          </p:cNvSpPr>
          <p:nvPr/>
        </p:nvSpPr>
        <p:spPr>
          <a:xfrm>
            <a:off x="311700" y="1114397"/>
            <a:ext cx="8520600" cy="11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lnSpc>
                <a:spcPct val="100000"/>
              </a:lnSpc>
            </a:pP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Iris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multivariate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flower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</a:t>
            </a:r>
          </a:p>
          <a:p>
            <a:pPr marL="800100" lvl="1">
              <a:lnSpc>
                <a:spcPct val="100000"/>
              </a:lnSpc>
              <a:spcBef>
                <a:spcPts val="700"/>
              </a:spcBef>
            </a:pP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labels: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rPr lang="en-CA" altLang="zh-CN" sz="16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setosa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rPr lang="zh-CN" alt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(X1)</a:t>
            </a:r>
            <a:r>
              <a:rPr lang="en-CA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rPr lang="en-CA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versicolor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rPr lang="zh-CN" alt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(X2)</a:t>
            </a:r>
            <a:r>
              <a:rPr lang="zh-CN" alt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-CA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rPr lang="en-CA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virginica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rPr lang="zh-CN" alt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(X3)</a:t>
            </a:r>
          </a:p>
          <a:p>
            <a:pPr marL="800100" lvl="1">
              <a:lnSpc>
                <a:spcPct val="100000"/>
              </a:lnSpc>
              <a:spcBef>
                <a:spcPts val="7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r>
              <a:rPr lang="zh-CN" alt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lang="zh-CN" alt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entries</a:t>
            </a:r>
            <a:r>
              <a:rPr lang="zh-CN" alt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zh-CN" alt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</a:t>
            </a:r>
            <a:r>
              <a:rPr lang="zh-CN" alt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=&gt;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150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records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zh-CN" altLang="en-US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total</a:t>
            </a:r>
          </a:p>
          <a:p>
            <a:pPr marL="800100" lvl="1">
              <a:lnSpc>
                <a:spcPct val="100000"/>
              </a:lnSpc>
            </a:pPr>
            <a:endParaRPr lang="en-US" altLang="zh-CN" sz="16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EEB346-401B-0848-9713-2644361A870F}"/>
              </a:ext>
            </a:extLst>
          </p:cNvPr>
          <p:cNvSpPr/>
          <p:nvPr/>
        </p:nvSpPr>
        <p:spPr>
          <a:xfrm>
            <a:off x="1565486" y="3932788"/>
            <a:ext cx="396960" cy="2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endParaRPr lang="en-US" sz="11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EF0C5C-5381-CC4F-931F-4A07182D8459}"/>
              </a:ext>
            </a:extLst>
          </p:cNvPr>
          <p:cNvSpPr/>
          <p:nvPr/>
        </p:nvSpPr>
        <p:spPr>
          <a:xfrm>
            <a:off x="2343790" y="2735614"/>
            <a:ext cx="396960" cy="2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en-US" sz="11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0CFFA7-63E2-694C-B1EA-182B2AE5BF45}"/>
              </a:ext>
            </a:extLst>
          </p:cNvPr>
          <p:cNvSpPr/>
          <p:nvPr/>
        </p:nvSpPr>
        <p:spPr>
          <a:xfrm>
            <a:off x="3239183" y="3234946"/>
            <a:ext cx="396960" cy="2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en-US" sz="11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B776E8-E965-5B49-937E-C4EF80E809F4}"/>
              </a:ext>
            </a:extLst>
          </p:cNvPr>
          <p:cNvSpPr/>
          <p:nvPr/>
        </p:nvSpPr>
        <p:spPr>
          <a:xfrm>
            <a:off x="5486400" y="3436783"/>
            <a:ext cx="396960" cy="2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en-US" sz="11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B2EFAC-EA84-3540-B640-3DA2B3454B1B}"/>
              </a:ext>
            </a:extLst>
          </p:cNvPr>
          <p:cNvSpPr/>
          <p:nvPr/>
        </p:nvSpPr>
        <p:spPr>
          <a:xfrm>
            <a:off x="7276011" y="3570359"/>
            <a:ext cx="396960" cy="2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en-US" sz="11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6">
            <a:hlinkClick r:id="" action="ppaction://noaction"/>
            <a:extLst>
              <a:ext uri="{FF2B5EF4-FFF2-40B4-BE49-F238E27FC236}">
                <a16:creationId xmlns:a16="http://schemas.microsoft.com/office/drawing/2014/main" id="{8B5208E0-7826-BA46-996E-69F82B298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Querying</a:t>
            </a:r>
            <a:r>
              <a:rPr lang="zh-CN" alt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000" dirty="0"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343500" y="1008875"/>
            <a:ext cx="8457000" cy="0"/>
          </a:xfrm>
          <a:prstGeom prst="straightConnector1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6"/>
          <p:cNvSpPr/>
          <p:nvPr/>
        </p:nvSpPr>
        <p:spPr>
          <a:xfrm>
            <a:off x="0" y="4893751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4864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73152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253" name="Google Shape;253;p26"/>
          <p:cNvSpPr/>
          <p:nvPr/>
        </p:nvSpPr>
        <p:spPr>
          <a:xfrm>
            <a:off x="18288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657600" y="4893835"/>
            <a:ext cx="1828800" cy="249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Google Shape;88;p16">
            <a:extLst>
              <a:ext uri="{FF2B5EF4-FFF2-40B4-BE49-F238E27FC236}">
                <a16:creationId xmlns:a16="http://schemas.microsoft.com/office/drawing/2014/main" id="{B5506E9D-33FD-694E-8BFB-B5385F329347}"/>
              </a:ext>
            </a:extLst>
          </p:cNvPr>
          <p:cNvSpPr txBox="1">
            <a:spLocks/>
          </p:cNvSpPr>
          <p:nvPr/>
        </p:nvSpPr>
        <p:spPr>
          <a:xfrm>
            <a:off x="311700" y="1098890"/>
            <a:ext cx="8520600" cy="116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Initially,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split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points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pool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(80:20)</a:t>
            </a:r>
          </a:p>
          <a:p>
            <a:pPr marL="342900">
              <a:lnSpc>
                <a:spcPct val="100000"/>
              </a:lnSpc>
              <a:spcBef>
                <a:spcPts val="700"/>
              </a:spcBef>
            </a:pP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Split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pool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initial</a:t>
            </a:r>
            <a:r>
              <a:rPr lang="zh-CN" altLang="en-US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r>
              <a:rPr lang="zh-CN" altLang="en-US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</a:t>
            </a:r>
            <a:r>
              <a:rPr lang="zh-CN" altLang="en-US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unlabeled</a:t>
            </a:r>
            <a:r>
              <a:rPr lang="zh-CN" altLang="en-US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pool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(10:70)</a:t>
            </a:r>
          </a:p>
          <a:p>
            <a:pPr marL="342900">
              <a:lnSpc>
                <a:spcPct val="100000"/>
              </a:lnSpc>
              <a:spcBef>
                <a:spcPts val="700"/>
              </a:spcBef>
            </a:pP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iteration,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sample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r>
              <a:rPr lang="zh-CN" altLang="en-US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label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(“</a:t>
            </a:r>
            <a:r>
              <a:rPr lang="zh-CN" altLang="en-US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altLang="zh-CN" dirty="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”)</a:t>
            </a:r>
          </a:p>
        </p:txBody>
      </p:sp>
      <p:pic>
        <p:nvPicPr>
          <p:cNvPr id="28" name="图片 6">
            <a:hlinkClick r:id="" action="ppaction://noaction"/>
            <a:extLst>
              <a:ext uri="{FF2B5EF4-FFF2-40B4-BE49-F238E27FC236}">
                <a16:creationId xmlns:a16="http://schemas.microsoft.com/office/drawing/2014/main" id="{C4211050-4ACB-C245-B153-533138C4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0" y="348353"/>
            <a:ext cx="2077231" cy="495800"/>
          </a:xfrm>
          <a:prstGeom prst="rect">
            <a:avLst/>
          </a:prstGeom>
        </p:spPr>
      </p:pic>
      <p:sp>
        <p:nvSpPr>
          <p:cNvPr id="9" name="Diamond 8">
            <a:extLst>
              <a:ext uri="{FF2B5EF4-FFF2-40B4-BE49-F238E27FC236}">
                <a16:creationId xmlns:a16="http://schemas.microsoft.com/office/drawing/2014/main" id="{F2747617-FF51-2442-AED7-86EF576CA04C}"/>
              </a:ext>
            </a:extLst>
          </p:cNvPr>
          <p:cNvSpPr/>
          <p:nvPr/>
        </p:nvSpPr>
        <p:spPr>
          <a:xfrm>
            <a:off x="7585290" y="1977403"/>
            <a:ext cx="102355" cy="170715"/>
          </a:xfrm>
          <a:prstGeom prst="diamond">
            <a:avLst/>
          </a:prstGeom>
          <a:noFill/>
          <a:ln>
            <a:solidFill>
              <a:srgbClr val="25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471558-31FF-464E-8A3C-312023C0E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504" y="2428488"/>
            <a:ext cx="2204006" cy="187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F8AF04-1C63-344C-9E80-A45AA15DA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904" y="2453427"/>
            <a:ext cx="874296" cy="1639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8B9883-5EF8-B14F-85B6-D8DBD4F83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176" y="3390419"/>
            <a:ext cx="631436" cy="5130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530298-EB9F-3247-88D8-049E61664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372" y="2587980"/>
            <a:ext cx="3021854" cy="22745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653E72-9E3D-2C47-AFBE-7F4F80EA1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8866" y="2590684"/>
            <a:ext cx="3062310" cy="22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96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21508</TotalTime>
  <Words>800</Words>
  <Application>Microsoft Macintosh PowerPoint</Application>
  <PresentationFormat>On-screen Show (16:9)</PresentationFormat>
  <Paragraphs>184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Times New Roman</vt:lpstr>
      <vt:lpstr>Roboto</vt:lpstr>
      <vt:lpstr>Cambria Math</vt:lpstr>
      <vt:lpstr>Arial</vt:lpstr>
      <vt:lpstr>Simple Light</vt:lpstr>
      <vt:lpstr>Active Learning: An Exploratory Study of its Application in R</vt:lpstr>
      <vt:lpstr>Active Learning (AL)</vt:lpstr>
      <vt:lpstr>Example 1: Classification </vt:lpstr>
      <vt:lpstr>Example 2: Regression </vt:lpstr>
      <vt:lpstr>Project Objectives</vt:lpstr>
      <vt:lpstr>Querying Criteria and Methods</vt:lpstr>
      <vt:lpstr>Classifier: Logistic Regression</vt:lpstr>
      <vt:lpstr>Classification on Iris </vt:lpstr>
      <vt:lpstr>AL Querying Process</vt:lpstr>
      <vt:lpstr>Uncertainty: iterations 1 to 3</vt:lpstr>
      <vt:lpstr>Uncertainty: iterations 10 and 30</vt:lpstr>
      <vt:lpstr>Random: iterations 1, 2, 10</vt:lpstr>
      <vt:lpstr>Power of Randomization</vt:lpstr>
      <vt:lpstr>AL: R vs. Python</vt:lpstr>
      <vt:lpstr>Conclusion</vt:lpstr>
      <vt:lpstr>Future Directions &amp; Open Questions</vt:lpstr>
      <vt:lpstr>Affiliations &amp; Acknowledgments</vt:lpstr>
      <vt:lpstr>Selected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Fighting  Deforestation</dc:title>
  <cp:lastModifiedBy>Andy Wang</cp:lastModifiedBy>
  <cp:revision>768</cp:revision>
  <dcterms:modified xsi:type="dcterms:W3CDTF">2021-04-25T23:46:56Z</dcterms:modified>
</cp:coreProperties>
</file>